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47" r:id="rId1"/>
  </p:sldMasterIdLst>
  <p:notesMasterIdLst>
    <p:notesMasterId r:id="rId9"/>
  </p:notesMasterIdLst>
  <p:sldIdLst>
    <p:sldId id="256" r:id="rId2"/>
    <p:sldId id="257" r:id="rId3"/>
    <p:sldId id="258" r:id="rId4"/>
    <p:sldId id="261" r:id="rId5"/>
    <p:sldId id="264" r:id="rId6"/>
    <p:sldId id="263" r:id="rId7"/>
    <p:sldId id="262" r:id="rId8"/>
  </p:sldIdLst>
  <p:sldSz cx="9144000" cy="5143500" type="screen16x9"/>
  <p:notesSz cx="6858000" cy="9144000"/>
  <p:embeddedFontLst>
    <p:embeddedFont>
      <p:font typeface="Century Schoolbook" panose="02040604050505020304" pitchFamily="18" charset="0"/>
      <p:regular r:id="rId10"/>
      <p:bold r:id="rId11"/>
      <p:italic r:id="rId12"/>
      <p:boldItalic r:id="rId13"/>
    </p:embeddedFont>
    <p:embeddedFont>
      <p:font typeface="Calibri" panose="020F0502020204030204" pitchFamily="34" charset="0"/>
      <p:regular r:id="rId14"/>
      <p:bold r:id="rId15"/>
      <p:italic r:id="rId16"/>
      <p:boldItalic r:id="rId17"/>
    </p:embeddedFont>
    <p:embeddedFont>
      <p:font typeface="Corbel" panose="020B0503020204020204" pitchFamily="34" charset="0"/>
      <p:regular r:id="rId18"/>
      <p:bold r:id="rId19"/>
      <p:italic r:id="rId20"/>
      <p:boldItalic r:id="rId21"/>
    </p:embeddedFont>
    <p:embeddedFont>
      <p:font typeface="Proxima Nova"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C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114" y="19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font" Target="fonts/font14.fntdata"/><Relationship Id="rId28" Type="http://schemas.openxmlformats.org/officeDocument/2006/relationships/theme" Target="theme/theme1.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font" Target="fonts/font1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46712618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Shape 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 name="Shape 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35854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Shape 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 name="Shape 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297448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72786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2382"/>
            <a:ext cx="9148763" cy="5156597"/>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6729989" y="4831893"/>
            <a:ext cx="2057400" cy="273844"/>
          </a:xfrm>
        </p:spPr>
        <p:txBody>
          <a:bodyPr/>
          <a:lstStyle/>
          <a:p>
            <a:fld id="{5923F103-BC34-4FE4-A40E-EDDEECFDA5D0}" type="datetimeFigureOut">
              <a:rPr lang="en-US" smtClean="0"/>
              <a:pPr/>
              <a:t>8/17/2016</a:t>
            </a:fld>
            <a:endParaRPr lang="en-US" dirty="0"/>
          </a:p>
        </p:txBody>
      </p:sp>
      <p:sp>
        <p:nvSpPr>
          <p:cNvPr id="5" name="Footer Placeholder 4"/>
          <p:cNvSpPr>
            <a:spLocks noGrp="1"/>
          </p:cNvSpPr>
          <p:nvPr>
            <p:ph type="ftr" sz="quarter" idx="11"/>
          </p:nvPr>
        </p:nvSpPr>
        <p:spPr>
          <a:xfrm>
            <a:off x="3024158" y="4831893"/>
            <a:ext cx="3086100" cy="273844"/>
          </a:xfrm>
        </p:spPr>
        <p:txBody>
          <a:bodyPr/>
          <a:lstStyle>
            <a:lvl1pPr algn="ctr">
              <a:defRPr/>
            </a:lvl1pPr>
          </a:lstStyle>
          <a:p>
            <a:r>
              <a:rPr lang="en-US"/>
              <a:t>
              </a:t>
            </a:r>
            <a:endParaRPr lang="en-US" dirty="0"/>
          </a:p>
        </p:txBody>
      </p:sp>
      <p:sp>
        <p:nvSpPr>
          <p:cNvPr id="6" name="Slide Number Placeholder 5"/>
          <p:cNvSpPr>
            <a:spLocks noGrp="1"/>
          </p:cNvSpPr>
          <p:nvPr>
            <p:ph type="sldNum" sz="quarter" idx="12"/>
          </p:nvPr>
        </p:nvSpPr>
        <p:spPr>
          <a:xfrm>
            <a:off x="349824" y="4831893"/>
            <a:ext cx="2066534" cy="273844"/>
          </a:xfrm>
        </p:spPr>
        <p:txBody>
          <a:bodyPr anchor="ctr"/>
          <a:lstStyle>
            <a:lvl1pPr algn="l">
              <a:defRPr sz="900"/>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
        <p:nvSpPr>
          <p:cNvPr id="68" name="Freeform 57"/>
          <p:cNvSpPr/>
          <p:nvPr/>
        </p:nvSpPr>
        <p:spPr bwMode="auto">
          <a:xfrm>
            <a:off x="3342085" y="23813"/>
            <a:ext cx="0" cy="1191"/>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5490225" y="350839"/>
            <a:ext cx="3656410" cy="4442222"/>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940564" y="767901"/>
            <a:ext cx="2845259" cy="2512231"/>
          </a:xfrm>
        </p:spPr>
        <p:txBody>
          <a:bodyPr anchor="t">
            <a:normAutofit/>
          </a:bodyPr>
          <a:lstStyle>
            <a:lvl1pPr algn="l">
              <a:lnSpc>
                <a:spcPct val="105000"/>
              </a:lnSpc>
              <a:defRPr sz="2925"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5940564" y="3709033"/>
            <a:ext cx="2845259" cy="778320"/>
          </a:xfrm>
        </p:spPr>
        <p:txBody>
          <a:bodyPr anchor="t">
            <a:normAutofit/>
          </a:bodyPr>
          <a:lstStyle>
            <a:lvl1pPr marL="0" indent="0" algn="l">
              <a:lnSpc>
                <a:spcPct val="130000"/>
              </a:lnSpc>
              <a:buNone/>
              <a:defRPr sz="1500" baseline="0">
                <a:solidFill>
                  <a:schemeClr val="bg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986011876"/>
      </p:ext>
    </p:extLst>
  </p:cSld>
  <p:clrMapOvr>
    <a:masterClrMapping/>
  </p:clrMapOvr>
  <p:hf sldNum="0" hdr="0" ftr="0" dt="0"/>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8/17/2016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192303298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300536" y="271819"/>
            <a:ext cx="2621984" cy="4653291"/>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958474" y="380278"/>
            <a:ext cx="1178720" cy="400494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00275" y="393280"/>
            <a:ext cx="4469683" cy="39919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958474" y="4722462"/>
            <a:ext cx="1879497" cy="273844"/>
          </a:xfrm>
        </p:spPr>
        <p:txBody>
          <a:bodyPr/>
          <a:lstStyle/>
          <a:p>
            <a:fld id="{CDA879A6-0FD0-4734-A311-86BFCA472E6E}" type="datetimeFigureOut">
              <a:rPr lang="en-US" smtClean="0"/>
              <a:t>8/17/2016</a:t>
            </a:fld>
            <a:endParaRPr lang="en-US" dirty="0"/>
          </a:p>
        </p:txBody>
      </p:sp>
      <p:sp>
        <p:nvSpPr>
          <p:cNvPr id="5" name="Footer Placeholder 4"/>
          <p:cNvSpPr>
            <a:spLocks noGrp="1"/>
          </p:cNvSpPr>
          <p:nvPr>
            <p:ph type="ftr" sz="quarter" idx="11"/>
          </p:nvPr>
        </p:nvSpPr>
        <p:spPr>
          <a:xfrm>
            <a:off x="2200275" y="4722462"/>
            <a:ext cx="4469683" cy="273844"/>
          </a:xfrm>
        </p:spPr>
        <p:txBody>
          <a:bodyPr/>
          <a:lstStyle/>
          <a:p>
            <a:r>
              <a:rPr lang="en-US"/>
              <a:t>
              </a:t>
            </a:r>
            <a:endParaRPr lang="en-US" dirty="0"/>
          </a:p>
        </p:txBody>
      </p:sp>
      <p:sp>
        <p:nvSpPr>
          <p:cNvPr id="6" name="Slide Number Placeholder 5"/>
          <p:cNvSpPr>
            <a:spLocks noGrp="1"/>
          </p:cNvSpPr>
          <p:nvPr>
            <p:ph type="sldNum" sz="quarter" idx="12"/>
          </p:nvPr>
        </p:nvSpPr>
        <p:spPr>
          <a:xfrm rot="5400000">
            <a:off x="6550983" y="2139901"/>
            <a:ext cx="4037450" cy="453202"/>
          </a:xfrm>
        </p:spPr>
        <p:txBody>
          <a:bodyPr/>
          <a:lstStyle>
            <a:lvl1pPr algn="l">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7" name="Straight Connector 6" title="Rule Line"/>
          <p:cNvCxnSpPr/>
          <p:nvPr/>
        </p:nvCxnSpPr>
        <p:spPr>
          <a:xfrm>
            <a:off x="6833687" y="428627"/>
            <a:ext cx="0" cy="395660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8718831"/>
      </p:ext>
    </p:extLst>
  </p:cSld>
  <p:clrMapOvr>
    <a:masterClrMapping/>
  </p:clrMapOvr>
  <p:hf sldNum="0" hdr="0" ftr="0" dt="0"/>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 name="Shape 2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extLst>
      <p:ext uri="{BB962C8B-B14F-4D97-AF65-F5344CB8AC3E}">
        <p14:creationId xmlns:p14="http://schemas.microsoft.com/office/powerpoint/2010/main" val="3845618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8/17/2016</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189819171"/>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1" y="-3509"/>
            <a:ext cx="9150461" cy="514700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1839516" y="946548"/>
            <a:ext cx="5464969" cy="3250406"/>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6738557" y="4722548"/>
            <a:ext cx="2057400" cy="273844"/>
          </a:xfrm>
        </p:spPr>
        <p:txBody>
          <a:bodyPr/>
          <a:lstStyle>
            <a:lvl1pPr>
              <a:defRPr>
                <a:solidFill>
                  <a:schemeClr val="bg2"/>
                </a:solidFill>
              </a:defRPr>
            </a:lvl1pPr>
          </a:lstStyle>
          <a:p>
            <a:fld id="{F34E6425-0181-43F2-84FC-787E803FD2F8}" type="datetimeFigureOut">
              <a:rPr lang="en-US" smtClean="0"/>
              <a:t>8/17/2016</a:t>
            </a:fld>
            <a:endParaRPr lang="en-US" dirty="0"/>
          </a:p>
        </p:txBody>
      </p:sp>
      <p:sp>
        <p:nvSpPr>
          <p:cNvPr id="5" name="Footer Placeholder 4"/>
          <p:cNvSpPr>
            <a:spLocks noGrp="1"/>
          </p:cNvSpPr>
          <p:nvPr>
            <p:ph type="ftr" sz="quarter" idx="11"/>
          </p:nvPr>
        </p:nvSpPr>
        <p:spPr>
          <a:xfrm>
            <a:off x="3030683" y="4722548"/>
            <a:ext cx="3086100" cy="273844"/>
          </a:xfrm>
        </p:spPr>
        <p:txBody>
          <a:bodyPr/>
          <a:lstStyle>
            <a:lvl1pPr algn="ctr">
              <a:defRPr>
                <a:solidFill>
                  <a:schemeClr val="bg2"/>
                </a:solidFill>
              </a:defRPr>
            </a:lvl1pPr>
          </a:lstStyle>
          <a:p>
            <a:r>
              <a:rPr lang="en-US"/>
              <a:t>
              </a:t>
            </a:r>
            <a:endParaRPr lang="en-US" dirty="0"/>
          </a:p>
        </p:txBody>
      </p:sp>
      <p:sp>
        <p:nvSpPr>
          <p:cNvPr id="6" name="Slide Number Placeholder 5"/>
          <p:cNvSpPr>
            <a:spLocks noGrp="1"/>
          </p:cNvSpPr>
          <p:nvPr>
            <p:ph type="sldNum" sz="quarter" idx="12"/>
          </p:nvPr>
        </p:nvSpPr>
        <p:spPr>
          <a:xfrm>
            <a:off x="348057" y="4722548"/>
            <a:ext cx="2086157" cy="273844"/>
          </a:xfrm>
        </p:spPr>
        <p:txBody>
          <a:bodyPr anchor="ctr"/>
          <a:lstStyle>
            <a:lvl1pPr algn="l">
              <a:defRPr sz="900">
                <a:solidFill>
                  <a:schemeClr val="bg2"/>
                </a:solidFill>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
        <p:nvSpPr>
          <p:cNvPr id="2" name="Title 1"/>
          <p:cNvSpPr>
            <a:spLocks noGrp="1"/>
          </p:cNvSpPr>
          <p:nvPr>
            <p:ph type="title"/>
          </p:nvPr>
        </p:nvSpPr>
        <p:spPr>
          <a:xfrm>
            <a:off x="2371726" y="1372935"/>
            <a:ext cx="4394793" cy="1381286"/>
          </a:xfrm>
        </p:spPr>
        <p:txBody>
          <a:bodyPr anchor="t">
            <a:normAutofit/>
          </a:bodyPr>
          <a:lstStyle>
            <a:lvl1pPr algn="ctr">
              <a:lnSpc>
                <a:spcPct val="105000"/>
              </a:lnSpc>
              <a:defRPr sz="2925"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60938" y="3132099"/>
            <a:ext cx="3424856" cy="779105"/>
          </a:xfrm>
        </p:spPr>
        <p:txBody>
          <a:bodyPr>
            <a:normAutofit/>
          </a:bodyPr>
          <a:lstStyle>
            <a:lvl1pPr marL="0" indent="0" algn="ctr">
              <a:lnSpc>
                <a:spcPct val="130000"/>
              </a:lnSpc>
              <a:spcBef>
                <a:spcPts val="0"/>
              </a:spcBef>
              <a:buNone/>
              <a:defRPr sz="1500" baseline="0">
                <a:solidFill>
                  <a:schemeClr val="tx2">
                    <a:lumMod val="75000"/>
                    <a:lumOff val="2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666931577"/>
      </p:ext>
    </p:extLst>
  </p:cSld>
  <p:clrMapOvr>
    <a:masterClrMapping/>
  </p:clrMapOvr>
  <p:hf sldNum="0" hdr="0" ftr="0" dt="0"/>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00274" y="1828800"/>
            <a:ext cx="3120390" cy="2743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7813" y="1828800"/>
            <a:ext cx="3120390" cy="2743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8/17/2016</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95414217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00274" y="425196"/>
            <a:ext cx="6577930" cy="117271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00274" y="1842306"/>
            <a:ext cx="3120390" cy="617934"/>
          </a:xfrm>
        </p:spPr>
        <p:txBody>
          <a:bodyPr anchor="b"/>
          <a:lstStyle>
            <a:lvl1pPr marL="0" indent="0">
              <a:lnSpc>
                <a:spcPct val="99000"/>
              </a:lnSpc>
              <a:buNone/>
              <a:defRPr sz="18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2200274" y="2487480"/>
            <a:ext cx="3120390" cy="2084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7813" y="1842306"/>
            <a:ext cx="3120390" cy="617934"/>
          </a:xfrm>
        </p:spPr>
        <p:txBody>
          <a:bodyPr anchor="b"/>
          <a:lstStyle>
            <a:lvl1pPr marL="0" indent="0">
              <a:lnSpc>
                <a:spcPct val="99000"/>
              </a:lnSpc>
              <a:buNone/>
              <a:defRPr sz="1800" b="0" baseline="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5657813" y="2487480"/>
            <a:ext cx="3120390" cy="20845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8/17/2016</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11385952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8/17/2016</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59584743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300536" y="271819"/>
            <a:ext cx="2621984" cy="4653291"/>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7C8D7E02-BCB8-4D50-A234-369438C08659}" type="datetimeFigureOut">
              <a:rPr lang="en-US" smtClean="0"/>
              <a:t>8/17/2016</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pPr lvl="0">
              <a:spcBef>
                <a:spcPts val="0"/>
              </a:spcBef>
              <a:buNone/>
            </a:pPr>
            <a:fld id="{00000000-1234-1234-1234-123412341234}" type="slidenum">
              <a:rPr lang="en" smtClean="0"/>
              <a:t>‹#›</a:t>
            </a:fld>
            <a:endParaRPr lang="en"/>
          </a:p>
        </p:txBody>
      </p:sp>
    </p:spTree>
    <p:extLst>
      <p:ext uri="{BB962C8B-B14F-4D97-AF65-F5344CB8AC3E}">
        <p14:creationId xmlns:p14="http://schemas.microsoft.com/office/powerpoint/2010/main" val="2037461790"/>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6429343" y="340261"/>
            <a:ext cx="2557084" cy="4392971"/>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7" y="1127930"/>
            <a:ext cx="2420786" cy="1265943"/>
          </a:xfrm>
        </p:spPr>
        <p:txBody>
          <a:bodyPr anchor="b">
            <a:normAutofit/>
          </a:bodyPr>
          <a:lstStyle>
            <a:lvl1pPr>
              <a:lnSpc>
                <a:spcPct val="104000"/>
              </a:lnSpc>
              <a:defRPr sz="2550"/>
            </a:lvl1pPr>
          </a:lstStyle>
          <a:p>
            <a:r>
              <a:rPr lang="en-US"/>
              <a:t>Click to edit Master title style</a:t>
            </a:r>
            <a:endParaRPr lang="en-US" dirty="0"/>
          </a:p>
        </p:txBody>
      </p:sp>
      <p:sp>
        <p:nvSpPr>
          <p:cNvPr id="3" name="Content Placeholder 2"/>
          <p:cNvSpPr>
            <a:spLocks noGrp="1"/>
          </p:cNvSpPr>
          <p:nvPr>
            <p:ph idx="1"/>
          </p:nvPr>
        </p:nvSpPr>
        <p:spPr>
          <a:xfrm>
            <a:off x="365798" y="331060"/>
            <a:ext cx="5697780" cy="424094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57367" y="2417853"/>
            <a:ext cx="2420786" cy="2154148"/>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7417" y="4714875"/>
            <a:ext cx="2420786" cy="273844"/>
          </a:xfrm>
        </p:spPr>
        <p:txBody>
          <a:bodyPr/>
          <a:lstStyle>
            <a:lvl1pPr algn="l">
              <a:defRPr/>
            </a:lvl1pPr>
          </a:lstStyle>
          <a:p>
            <a:fld id="{76E86A4C-8E40-4F87-A4F0-01A0687C5742}" type="datetimeFigureOut">
              <a:rPr lang="en-US" smtClean="0"/>
              <a:t>8/17/2016</a:t>
            </a:fld>
            <a:endParaRPr lang="en-US" dirty="0"/>
          </a:p>
        </p:txBody>
      </p:sp>
      <p:sp>
        <p:nvSpPr>
          <p:cNvPr id="6" name="Footer Placeholder 5"/>
          <p:cNvSpPr>
            <a:spLocks noGrp="1"/>
          </p:cNvSpPr>
          <p:nvPr>
            <p:ph type="ftr" sz="quarter" idx="11"/>
          </p:nvPr>
        </p:nvSpPr>
        <p:spPr>
          <a:xfrm>
            <a:off x="365798" y="4714875"/>
            <a:ext cx="5697780" cy="273844"/>
          </a:xfrm>
        </p:spPr>
        <p:txBody>
          <a:bodyPr/>
          <a:lstStyle>
            <a:lvl1pPr algn="l">
              <a:defRPr/>
            </a:lvl1pPr>
          </a:lstStyle>
          <a:p>
            <a:r>
              <a:rPr lang="en-US"/>
              <a:t>
              </a:t>
            </a:r>
            <a:endParaRPr lang="en-US" dirty="0"/>
          </a:p>
        </p:txBody>
      </p:sp>
      <p:sp>
        <p:nvSpPr>
          <p:cNvPr id="7" name="Slide Number Placeholder 6"/>
          <p:cNvSpPr>
            <a:spLocks noGrp="1"/>
          </p:cNvSpPr>
          <p:nvPr>
            <p:ph type="sldNum" sz="quarter" idx="12"/>
          </p:nvPr>
        </p:nvSpPr>
        <p:spPr>
          <a:xfrm>
            <a:off x="6357367" y="280203"/>
            <a:ext cx="2420786" cy="612361"/>
          </a:xfrm>
        </p:spPr>
        <p:txBody>
          <a:bodyPr anchor="t"/>
          <a:lstStyle>
            <a:lvl1pPr algn="l">
              <a:defRPr sz="3300"/>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449168341"/>
      </p:ext>
    </p:extLst>
  </p:cSld>
  <p:clrMapOvr>
    <a:masterClrMapping/>
  </p:clrMapOvr>
  <p:hf sldNum="0" hdr="0" ftr="0" dt="0"/>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6429343" y="340261"/>
            <a:ext cx="2557084" cy="4392971"/>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6" y="1127933"/>
            <a:ext cx="2422969" cy="1265943"/>
          </a:xfrm>
        </p:spPr>
        <p:txBody>
          <a:bodyPr anchor="b">
            <a:noAutofit/>
          </a:bodyPr>
          <a:lstStyle>
            <a:lvl1pPr>
              <a:lnSpc>
                <a:spcPct val="104000"/>
              </a:lnSpc>
              <a:defRPr sz="255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6076988" cy="514349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357366" y="2417854"/>
            <a:ext cx="2420874" cy="2154146"/>
          </a:xfrm>
        </p:spPr>
        <p:txBody>
          <a:bodyPr/>
          <a:lstStyle>
            <a:lvl1pPr marL="0" indent="0">
              <a:spcBef>
                <a:spcPts val="1050"/>
              </a:spcBef>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a:xfrm>
            <a:off x="6357366" y="4718304"/>
            <a:ext cx="2420874" cy="273844"/>
          </a:xfrm>
        </p:spPr>
        <p:txBody>
          <a:bodyPr/>
          <a:lstStyle>
            <a:lvl1pPr algn="l">
              <a:defRPr/>
            </a:lvl1pPr>
          </a:lstStyle>
          <a:p>
            <a:fld id="{35E72C73-2D91-4E12-BA25-F0AA0C03599B}" type="datetimeFigureOut">
              <a:rPr lang="en-US" smtClean="0"/>
              <a:t>8/17/2016</a:t>
            </a:fld>
            <a:endParaRPr lang="en-US" dirty="0"/>
          </a:p>
        </p:txBody>
      </p:sp>
      <p:sp>
        <p:nvSpPr>
          <p:cNvPr id="6" name="Footer Placeholder 5"/>
          <p:cNvSpPr>
            <a:spLocks noGrp="1"/>
          </p:cNvSpPr>
          <p:nvPr>
            <p:ph type="ftr" sz="quarter" idx="11"/>
          </p:nvPr>
        </p:nvSpPr>
        <p:spPr>
          <a:xfrm>
            <a:off x="365798" y="4718304"/>
            <a:ext cx="5698998" cy="273844"/>
          </a:xfrm>
        </p:spPr>
        <p:txBody>
          <a:bodyPr/>
          <a:lstStyle>
            <a:lvl1pPr algn="l">
              <a:defRPr/>
            </a:lvl1pPr>
          </a:lstStyle>
          <a:p>
            <a:r>
              <a:rPr lang="en-US"/>
              <a:t>
              </a:t>
            </a:r>
            <a:endParaRPr lang="en-US" dirty="0"/>
          </a:p>
        </p:txBody>
      </p:sp>
      <p:sp>
        <p:nvSpPr>
          <p:cNvPr id="7" name="Slide Number Placeholder 6"/>
          <p:cNvSpPr>
            <a:spLocks noGrp="1"/>
          </p:cNvSpPr>
          <p:nvPr>
            <p:ph type="sldNum" sz="quarter" idx="12"/>
          </p:nvPr>
        </p:nvSpPr>
        <p:spPr>
          <a:xfrm>
            <a:off x="6357366" y="280205"/>
            <a:ext cx="2420874" cy="612362"/>
          </a:xfrm>
        </p:spPr>
        <p:txBody>
          <a:bodyPr anchor="t"/>
          <a:lstStyle>
            <a:lvl1pPr algn="l">
              <a:defRPr sz="3300"/>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spTree>
    <p:extLst>
      <p:ext uri="{BB962C8B-B14F-4D97-AF65-F5344CB8AC3E}">
        <p14:creationId xmlns:p14="http://schemas.microsoft.com/office/powerpoint/2010/main" val="240022216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300536" y="271819"/>
            <a:ext cx="2621984" cy="4653291"/>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200276" y="426259"/>
            <a:ext cx="6577928" cy="117053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00276" y="1828800"/>
            <a:ext cx="6577928" cy="27386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20803" y="4722462"/>
            <a:ext cx="2057400" cy="273844"/>
          </a:xfrm>
          <a:prstGeom prst="rect">
            <a:avLst/>
          </a:prstGeom>
        </p:spPr>
        <p:txBody>
          <a:bodyPr vert="horz" lIns="91440" tIns="45720" rIns="91440" bIns="45720" rtlCol="0" anchor="ctr"/>
          <a:lstStyle>
            <a:lvl1pPr algn="r">
              <a:defRPr sz="900" baseline="0">
                <a:solidFill>
                  <a:schemeClr val="tx2">
                    <a:lumMod val="75000"/>
                    <a:lumOff val="25000"/>
                  </a:schemeClr>
                </a:solidFill>
                <a:latin typeface="+mj-lt"/>
              </a:defRPr>
            </a:lvl1pPr>
          </a:lstStyle>
          <a:p>
            <a:fld id="{2BE451C3-0FF4-47C4-B829-773ADF60F88C}" type="datetimeFigureOut">
              <a:rPr lang="en-US" smtClean="0"/>
              <a:t>8/17/2016</a:t>
            </a:fld>
            <a:endParaRPr lang="en-US" dirty="0"/>
          </a:p>
        </p:txBody>
      </p:sp>
      <p:sp>
        <p:nvSpPr>
          <p:cNvPr id="5" name="Footer Placeholder 4"/>
          <p:cNvSpPr>
            <a:spLocks noGrp="1"/>
          </p:cNvSpPr>
          <p:nvPr>
            <p:ph type="ftr" sz="quarter" idx="3"/>
          </p:nvPr>
        </p:nvSpPr>
        <p:spPr>
          <a:xfrm>
            <a:off x="2200275" y="4722462"/>
            <a:ext cx="4250531" cy="273844"/>
          </a:xfrm>
          <a:prstGeom prst="rect">
            <a:avLst/>
          </a:prstGeom>
        </p:spPr>
        <p:txBody>
          <a:bodyPr vert="horz" lIns="91440" tIns="45720" rIns="91440" bIns="45720" rtlCol="0" anchor="ctr"/>
          <a:lstStyle>
            <a:lvl1pPr algn="l">
              <a:defRPr sz="900" baseline="0">
                <a:solidFill>
                  <a:schemeClr val="tx2">
                    <a:lumMod val="75000"/>
                    <a:lumOff val="25000"/>
                  </a:schemeClr>
                </a:solidFill>
                <a:latin typeface="+mj-lt"/>
              </a:defRPr>
            </a:lvl1pPr>
          </a:lstStyle>
          <a:p>
            <a:r>
              <a:rPr lang="en-US"/>
              <a:t>
              </a:t>
            </a:r>
            <a:endParaRPr lang="en-US" dirty="0"/>
          </a:p>
        </p:txBody>
      </p:sp>
      <p:sp>
        <p:nvSpPr>
          <p:cNvPr id="6" name="Slide Number Placeholder 5"/>
          <p:cNvSpPr>
            <a:spLocks noGrp="1"/>
          </p:cNvSpPr>
          <p:nvPr>
            <p:ph type="sldNum" sz="quarter" idx="4"/>
          </p:nvPr>
        </p:nvSpPr>
        <p:spPr>
          <a:xfrm>
            <a:off x="384749" y="542496"/>
            <a:ext cx="1413261" cy="453202"/>
          </a:xfrm>
          <a:prstGeom prst="rect">
            <a:avLst/>
          </a:prstGeom>
        </p:spPr>
        <p:txBody>
          <a:bodyPr vert="horz" lIns="91440" tIns="45720" rIns="91440" bIns="45720" rtlCol="0" anchor="b"/>
          <a:lstStyle>
            <a:lvl1pPr algn="r">
              <a:defRPr sz="3300" baseline="0">
                <a:solidFill>
                  <a:schemeClr val="tx2">
                    <a:lumMod val="75000"/>
                    <a:lumOff val="25000"/>
                  </a:schemeClr>
                </a:solidFill>
                <a:latin typeface="+mj-lt"/>
              </a:defRPr>
            </a:lvl1pPr>
          </a:lstStyle>
          <a:p>
            <a:pPr lvl="0" algn="r">
              <a:spcBef>
                <a:spcPts val="0"/>
              </a:spcBef>
              <a:buNone/>
            </a:pPr>
            <a:fld id="{00000000-1234-1234-1234-123412341234}" type="slidenum">
              <a:rPr lang="en" sz="1000" smtClean="0">
                <a:solidFill>
                  <a:schemeClr val="dk2"/>
                </a:solidFill>
                <a:latin typeface="Proxima Nova"/>
                <a:ea typeface="Proxima Nova"/>
                <a:cs typeface="Proxima Nova"/>
                <a:sym typeface="Proxima Nova"/>
              </a:rPr>
              <a:t>‹#›</a:t>
            </a:fld>
            <a:endParaRPr lang="en" sz="1000">
              <a:solidFill>
                <a:schemeClr val="dk2"/>
              </a:solidFill>
              <a:latin typeface="Proxima Nova"/>
              <a:ea typeface="Proxima Nova"/>
              <a:cs typeface="Proxima Nova"/>
              <a:sym typeface="Proxima Nova"/>
            </a:endParaRPr>
          </a:p>
        </p:txBody>
      </p:sp>
      <p:cxnSp>
        <p:nvCxnSpPr>
          <p:cNvPr id="9" name="Straight Connector 8" title="Rule Line"/>
          <p:cNvCxnSpPr/>
          <p:nvPr/>
        </p:nvCxnSpPr>
        <p:spPr>
          <a:xfrm>
            <a:off x="2200276" y="1632007"/>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5455943"/>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Lst>
  <p:hf sldNum="0" hdr="0" ftr="0" dt="0"/>
  <p:txStyles>
    <p:titleStyle>
      <a:lvl1pPr algn="l" defTabSz="685800" rtl="0" eaLnBrk="1" latinLnBrk="0" hangingPunct="1">
        <a:lnSpc>
          <a:spcPct val="99000"/>
        </a:lnSpc>
        <a:spcBef>
          <a:spcPct val="0"/>
        </a:spcBef>
        <a:buNone/>
        <a:defRPr sz="3300" kern="1200">
          <a:solidFill>
            <a:schemeClr val="tx2">
              <a:lumMod val="75000"/>
              <a:lumOff val="25000"/>
            </a:schemeClr>
          </a:solidFill>
          <a:latin typeface="+mj-lt"/>
          <a:ea typeface="+mj-ea"/>
          <a:cs typeface="+mj-cs"/>
        </a:defRPr>
      </a:lvl1pPr>
    </p:titleStyle>
    <p:bodyStyle>
      <a:lvl1pPr marL="240030" indent="-240030" algn="l" defTabSz="685800" rtl="0" eaLnBrk="1" latinLnBrk="0" hangingPunct="1">
        <a:lnSpc>
          <a:spcPct val="111000"/>
        </a:lnSpc>
        <a:spcBef>
          <a:spcPts val="698"/>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indent="-240030" algn="l" defTabSz="685800" rtl="0" eaLnBrk="1" latinLnBrk="0" hangingPunct="1">
        <a:lnSpc>
          <a:spcPct val="111000"/>
        </a:lnSpc>
        <a:spcBef>
          <a:spcPts val="698"/>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indent="-240030" algn="l" defTabSz="685800" rtl="0" eaLnBrk="1" latinLnBrk="0" hangingPunct="1">
        <a:lnSpc>
          <a:spcPct val="111000"/>
        </a:lnSpc>
        <a:spcBef>
          <a:spcPts val="698"/>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indent="-240030" algn="l" defTabSz="685800" rtl="0" eaLnBrk="1" latinLnBrk="0" hangingPunct="1">
        <a:lnSpc>
          <a:spcPct val="111000"/>
        </a:lnSpc>
        <a:spcBef>
          <a:spcPts val="698"/>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indent="-240030" algn="l" defTabSz="685800" rtl="0" eaLnBrk="1" latinLnBrk="0" hangingPunct="1">
        <a:lnSpc>
          <a:spcPct val="111000"/>
        </a:lnSpc>
        <a:spcBef>
          <a:spcPts val="698"/>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indent="-240030" algn="l" defTabSz="685800" rtl="0" eaLnBrk="1" latinLnBrk="0" hangingPunct="1">
        <a:lnSpc>
          <a:spcPct val="111000"/>
        </a:lnSpc>
        <a:spcBef>
          <a:spcPts val="698"/>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indent="-240030" algn="l" defTabSz="685800" rtl="0" eaLnBrk="1" latinLnBrk="0" hangingPunct="1">
        <a:lnSpc>
          <a:spcPct val="111000"/>
        </a:lnSpc>
        <a:spcBef>
          <a:spcPts val="698"/>
        </a:spcBef>
        <a:buFont typeface="Corbel" panose="020B0503020204020204" pitchFamily="34" charset="0"/>
        <a:buChar char="–"/>
        <a:defRPr sz="1050" i="1" kern="1200">
          <a:solidFill>
            <a:schemeClr val="accent1">
              <a:lumMod val="7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Shape 56"/>
          <p:cNvSpPr txBox="1">
            <a:spLocks noGrp="1"/>
          </p:cNvSpPr>
          <p:nvPr>
            <p:ph type="ctrTitle"/>
          </p:nvPr>
        </p:nvSpPr>
        <p:spPr>
          <a:xfrm>
            <a:off x="5852640" y="116541"/>
            <a:ext cx="2845259" cy="1075765"/>
          </a:xfrm>
          <a:prstGeom prst="rect">
            <a:avLst/>
          </a:prstGeom>
        </p:spPr>
        <p:txBody>
          <a:bodyPr lIns="91425" tIns="91425" rIns="91425" bIns="91425" anchor="b" anchorCtr="0">
            <a:noAutofit/>
          </a:bodyPr>
          <a:lstStyle/>
          <a:p>
            <a:pPr lvl="0">
              <a:spcBef>
                <a:spcPts val="0"/>
              </a:spcBef>
              <a:buNone/>
            </a:pPr>
            <a:r>
              <a:rPr lang="en" dirty="0"/>
              <a:t>Plant Sim</a:t>
            </a:r>
          </a:p>
        </p:txBody>
      </p:sp>
      <p:sp>
        <p:nvSpPr>
          <p:cNvPr id="57" name="Shape 57"/>
          <p:cNvSpPr txBox="1">
            <a:spLocks noGrp="1"/>
          </p:cNvSpPr>
          <p:nvPr>
            <p:ph type="subTitle" idx="1"/>
          </p:nvPr>
        </p:nvSpPr>
        <p:spPr>
          <a:prstGeom prst="rect">
            <a:avLst/>
          </a:prstGeom>
        </p:spPr>
        <p:style>
          <a:lnRef idx="3">
            <a:schemeClr val="lt1"/>
          </a:lnRef>
          <a:fillRef idx="1">
            <a:schemeClr val="accent6"/>
          </a:fillRef>
          <a:effectRef idx="1">
            <a:schemeClr val="accent6"/>
          </a:effectRef>
          <a:fontRef idx="minor">
            <a:schemeClr val="lt1"/>
          </a:fontRef>
        </p:style>
        <p:txBody>
          <a:bodyPr lIns="91425" tIns="91425" rIns="91425" bIns="91425" anchor="t" anchorCtr="0">
            <a:noAutofit/>
          </a:bodyPr>
          <a:lstStyle/>
          <a:p>
            <a:pPr lvl="0">
              <a:spcBef>
                <a:spcPts val="0"/>
              </a:spcBef>
              <a:buNone/>
            </a:pPr>
            <a:r>
              <a:rPr lang="en-US" dirty="0"/>
              <a:t>Plant men: </a:t>
            </a:r>
          </a:p>
          <a:p>
            <a:pPr lvl="0">
              <a:spcBef>
                <a:spcPts val="0"/>
              </a:spcBef>
              <a:buNone/>
            </a:pPr>
            <a:r>
              <a:rPr lang="en-US" dirty="0"/>
              <a:t>Andy, </a:t>
            </a:r>
            <a:r>
              <a:rPr lang="en-US" dirty="0" err="1"/>
              <a:t>Artem</a:t>
            </a:r>
            <a:r>
              <a:rPr lang="en-US" dirty="0"/>
              <a:t>, Jae, Mike, Alex</a:t>
            </a:r>
            <a:endParaRPr dirty="0"/>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416" t="20797" r="-2416" b="1320"/>
          <a:stretch/>
        </p:blipFill>
        <p:spPr>
          <a:xfrm>
            <a:off x="5940564" y="1054788"/>
            <a:ext cx="2004288" cy="228430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CF7"/>
        </a:solidFill>
        <a:effectLst/>
      </p:bgPr>
    </p:bg>
    <p:spTree>
      <p:nvGrpSpPr>
        <p:cNvPr id="1" name="Shape 61"/>
        <p:cNvGrpSpPr/>
        <p:nvPr/>
      </p:nvGrpSpPr>
      <p:grpSpPr>
        <a:xfrm>
          <a:off x="0" y="0"/>
          <a:ext cx="0" cy="0"/>
          <a:chOff x="0" y="0"/>
          <a:chExt cx="0" cy="0"/>
        </a:xfrm>
      </p:grpSpPr>
      <p:sp>
        <p:nvSpPr>
          <p:cNvPr id="63" name="Shape 63"/>
          <p:cNvSpPr txBox="1">
            <a:spLocks noGrp="1"/>
          </p:cNvSpPr>
          <p:nvPr>
            <p:ph type="body" idx="1"/>
          </p:nvPr>
        </p:nvSpPr>
        <p:spPr>
          <a:xfrm>
            <a:off x="311700" y="1645534"/>
            <a:ext cx="8520600" cy="3416400"/>
          </a:xfrm>
          <a:prstGeom prst="rect">
            <a:avLst/>
          </a:prstGeom>
          <a:solidFill>
            <a:srgbClr val="FEFCF7">
              <a:alpha val="80000"/>
            </a:srgbClr>
          </a:solidFill>
        </p:spPr>
        <p:txBody>
          <a:bodyPr lIns="91425" tIns="91425" rIns="91425" bIns="91425" anchor="t" anchorCtr="0">
            <a:noAutofit/>
          </a:bodyPr>
          <a:lstStyle/>
          <a:p>
            <a:pPr lvl="0">
              <a:spcBef>
                <a:spcPts val="0"/>
              </a:spcBef>
              <a:buNone/>
            </a:pPr>
            <a:r>
              <a:rPr lang="en" sz="1800" dirty="0"/>
              <a:t>-An application that uses a database to track and record the simulated growth of a plant that’s based on a real one. </a:t>
            </a:r>
          </a:p>
          <a:p>
            <a:pPr lvl="0">
              <a:spcBef>
                <a:spcPts val="0"/>
              </a:spcBef>
              <a:buNone/>
            </a:pPr>
            <a:r>
              <a:rPr lang="en" sz="1800" dirty="0"/>
              <a:t>-The database tracks the current weather location, the optimal growth of the plant, and the actual growth of the plant</a:t>
            </a:r>
          </a:p>
          <a:p>
            <a:pPr lvl="0">
              <a:spcBef>
                <a:spcPts val="0"/>
              </a:spcBef>
              <a:buNone/>
            </a:pPr>
            <a:r>
              <a:rPr lang="en" sz="1800" dirty="0"/>
              <a:t>-To forward growth the end user needs to water the plant based on the type, and should consider daily weather patterns. </a:t>
            </a:r>
          </a:p>
          <a:p>
            <a:pPr lvl="0">
              <a:spcBef>
                <a:spcPts val="0"/>
              </a:spcBef>
              <a:buNone/>
            </a:pPr>
            <a:r>
              <a:rPr lang="en" sz="1800" dirty="0"/>
              <a:t>-The goal is to teach the end user how to care for a certain real-life plant, while also taking into consideration the location, which is more of a dynamic factor. </a:t>
            </a:r>
          </a:p>
        </p:txBody>
      </p:sp>
      <p:sp>
        <p:nvSpPr>
          <p:cNvPr id="2" name="Title 1"/>
          <p:cNvSpPr>
            <a:spLocks noGrp="1"/>
          </p:cNvSpPr>
          <p:nvPr>
            <p:ph type="title"/>
          </p:nvPr>
        </p:nvSpPr>
        <p:spPr/>
        <p:txBody>
          <a:bodyPr>
            <a:normAutofit fontScale="90000"/>
          </a:bodyPr>
          <a:lstStyle/>
          <a:p>
            <a:r>
              <a:rPr lang="en-US" dirty="0"/>
              <a:t>Product Vision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 name="Shape 63"/>
          <p:cNvSpPr txBox="1">
            <a:spLocks/>
          </p:cNvSpPr>
          <p:nvPr/>
        </p:nvSpPr>
        <p:spPr>
          <a:xfrm>
            <a:off x="311700" y="1645534"/>
            <a:ext cx="8520600" cy="3416400"/>
          </a:xfrm>
          <a:prstGeom prst="rect">
            <a:avLst/>
          </a:prstGeom>
          <a:solidFill>
            <a:srgbClr val="FEFCF7">
              <a:alpha val="80000"/>
            </a:srgbClr>
          </a:solidFill>
        </p:spPr>
        <p:txBody>
          <a:bodyPr vert="horz" lIns="91425" tIns="91425" rIns="91425" bIns="91425" rtlCol="0" anchor="t" anchorCtr="0">
            <a:noAutofit/>
          </a:bodyPr>
          <a:lstStyle>
            <a:lvl1pPr marL="240030" lvl="0" indent="-240030" algn="l" defTabSz="685800" rtl="0" eaLnBrk="1" latinLnBrk="0" hangingPunct="1">
              <a:lnSpc>
                <a:spcPct val="111000"/>
              </a:lnSpc>
              <a:spcBef>
                <a:spcPts val="0"/>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lvl="1" indent="-240030" algn="l" defTabSz="685800" rtl="0" eaLnBrk="1" latinLnBrk="0" hangingPunct="1">
              <a:lnSpc>
                <a:spcPct val="111000"/>
              </a:lnSpc>
              <a:spcBef>
                <a:spcPts val="0"/>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lvl="2" indent="-240030" algn="l" defTabSz="685800" rtl="0" eaLnBrk="1" latinLnBrk="0" hangingPunct="1">
              <a:lnSpc>
                <a:spcPct val="111000"/>
              </a:lnSpc>
              <a:spcBef>
                <a:spcPts val="0"/>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lvl="3" indent="-240030" algn="l" defTabSz="685800" rtl="0" eaLnBrk="1" latinLnBrk="0" hangingPunct="1">
              <a:lnSpc>
                <a:spcPct val="111000"/>
              </a:lnSpc>
              <a:spcBef>
                <a:spcPts val="0"/>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lvl="4" indent="-240030" algn="l" defTabSz="685800" rtl="0" eaLnBrk="1" latinLnBrk="0" hangingPunct="1">
              <a:lnSpc>
                <a:spcPct val="111000"/>
              </a:lnSpc>
              <a:spcBef>
                <a:spcPts val="0"/>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lvl="5"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lvl="6"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lvl="7"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lvl="8"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9pPr>
          </a:lstStyle>
          <a:p>
            <a:pPr lvl="0">
              <a:buNone/>
            </a:pPr>
            <a:r>
              <a:rPr lang="en" sz="1800" dirty="0"/>
              <a:t>- The app was made with a MySQL database, PHP, and JavaScript.</a:t>
            </a:r>
          </a:p>
          <a:p>
            <a:pPr marL="0" lvl="0" indent="0">
              <a:buNone/>
            </a:pPr>
            <a:r>
              <a:rPr lang="en" sz="1800" dirty="0"/>
              <a:t>- Files were exchanged with the group through github</a:t>
            </a:r>
          </a:p>
          <a:p>
            <a:pPr marL="0" lvl="0" indent="0">
              <a:buNone/>
            </a:pPr>
            <a:r>
              <a:rPr lang="en" sz="1800" dirty="0"/>
              <a:t>- Communitiation was done with im, weekly meetings, and sprints </a:t>
            </a:r>
          </a:p>
          <a:p>
            <a:pPr marL="0" lvl="0" indent="0">
              <a:buNone/>
            </a:pPr>
            <a:r>
              <a:rPr lang="en" sz="1800" dirty="0"/>
              <a:t>- A prototype was completed by the end of the 4</a:t>
            </a:r>
            <a:r>
              <a:rPr lang="en" sz="1800" baseline="30000" dirty="0"/>
              <a:t>th</a:t>
            </a:r>
            <a:r>
              <a:rPr lang="en" sz="1800" dirty="0"/>
              <a:t> sprint. </a:t>
            </a:r>
          </a:p>
          <a:p>
            <a:pPr marL="0" lvl="0" indent="0">
              <a:buNone/>
            </a:pPr>
            <a:r>
              <a:rPr lang="en-US" sz="1800" dirty="0"/>
              <a:t>- Source files were shared through </a:t>
            </a:r>
            <a:r>
              <a:rPr lang="en-US" sz="1800" dirty="0" err="1"/>
              <a:t>Github</a:t>
            </a:r>
            <a:r>
              <a:rPr lang="en-US" sz="1800" dirty="0"/>
              <a:t>.</a:t>
            </a:r>
            <a:endParaRPr lang="en" sz="1800" dirty="0"/>
          </a:p>
          <a:p>
            <a:pPr lvl="0">
              <a:buNone/>
            </a:pPr>
            <a:r>
              <a:rPr lang="en" sz="1800" dirty="0"/>
              <a:t>- MySQL database was used, which holds the location data, plant growth goals, and writes the current state of the plant growth</a:t>
            </a:r>
          </a:p>
        </p:txBody>
      </p:sp>
      <p:sp>
        <p:nvSpPr>
          <p:cNvPr id="68" name="Shape 68"/>
          <p:cNvSpPr txBox="1">
            <a:spLocks noGrp="1"/>
          </p:cNvSpPr>
          <p:nvPr>
            <p:ph type="title"/>
          </p:nvPr>
        </p:nvSpPr>
        <p:spPr>
          <a:prstGeom prst="rect">
            <a:avLst/>
          </a:prstGeom>
        </p:spPr>
        <p:txBody>
          <a:bodyPr lIns="91425" tIns="91425" rIns="91425" bIns="91425" anchor="t" anchorCtr="0">
            <a:noAutofit/>
          </a:bodyPr>
          <a:lstStyle/>
          <a:p>
            <a:pPr lvl="0">
              <a:spcBef>
                <a:spcPts val="0"/>
              </a:spcBef>
              <a:buNone/>
            </a:pPr>
            <a:r>
              <a:rPr lang="en" dirty="0"/>
              <a:t>Execution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63"/>
          <p:cNvSpPr txBox="1">
            <a:spLocks/>
          </p:cNvSpPr>
          <p:nvPr/>
        </p:nvSpPr>
        <p:spPr>
          <a:xfrm>
            <a:off x="311700" y="1645534"/>
            <a:ext cx="8520600" cy="3416400"/>
          </a:xfrm>
          <a:prstGeom prst="rect">
            <a:avLst/>
          </a:prstGeom>
          <a:solidFill>
            <a:srgbClr val="FEFCF7">
              <a:alpha val="80000"/>
            </a:srgbClr>
          </a:solidFill>
        </p:spPr>
        <p:txBody>
          <a:bodyPr vert="horz" lIns="91425" tIns="91425" rIns="91425" bIns="91425" rtlCol="0" anchor="t" anchorCtr="0">
            <a:noAutofit/>
          </a:bodyPr>
          <a:lstStyle>
            <a:lvl1pPr marL="240030" lvl="0" indent="-240030" algn="l" defTabSz="685800" rtl="0" eaLnBrk="1" latinLnBrk="0" hangingPunct="1">
              <a:lnSpc>
                <a:spcPct val="111000"/>
              </a:lnSpc>
              <a:spcBef>
                <a:spcPts val="0"/>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lvl="1" indent="-240030" algn="l" defTabSz="685800" rtl="0" eaLnBrk="1" latinLnBrk="0" hangingPunct="1">
              <a:lnSpc>
                <a:spcPct val="111000"/>
              </a:lnSpc>
              <a:spcBef>
                <a:spcPts val="0"/>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lvl="2" indent="-240030" algn="l" defTabSz="685800" rtl="0" eaLnBrk="1" latinLnBrk="0" hangingPunct="1">
              <a:lnSpc>
                <a:spcPct val="111000"/>
              </a:lnSpc>
              <a:spcBef>
                <a:spcPts val="0"/>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lvl="3" indent="-240030" algn="l" defTabSz="685800" rtl="0" eaLnBrk="1" latinLnBrk="0" hangingPunct="1">
              <a:lnSpc>
                <a:spcPct val="111000"/>
              </a:lnSpc>
              <a:spcBef>
                <a:spcPts val="0"/>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lvl="4" indent="-240030" algn="l" defTabSz="685800" rtl="0" eaLnBrk="1" latinLnBrk="0" hangingPunct="1">
              <a:lnSpc>
                <a:spcPct val="111000"/>
              </a:lnSpc>
              <a:spcBef>
                <a:spcPts val="0"/>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lvl="5"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lvl="6"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lvl="7"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lvl="8"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9pPr>
          </a:lstStyle>
          <a:p>
            <a:r>
              <a:rPr lang="en-US" sz="1800" dirty="0"/>
              <a:t>The group worked in sprints, and utilized agile methods we learned. Sample product backlog planning. </a:t>
            </a:r>
          </a:p>
          <a:p>
            <a:r>
              <a:rPr lang="en-US" sz="1800" dirty="0"/>
              <a:t>Here’s an example of our sprint backlog</a:t>
            </a:r>
          </a:p>
        </p:txBody>
      </p:sp>
      <p:sp>
        <p:nvSpPr>
          <p:cNvPr id="2" name="Title 1"/>
          <p:cNvSpPr>
            <a:spLocks noGrp="1"/>
          </p:cNvSpPr>
          <p:nvPr>
            <p:ph type="title"/>
          </p:nvPr>
        </p:nvSpPr>
        <p:spPr/>
        <p:txBody>
          <a:bodyPr>
            <a:normAutofit fontScale="90000"/>
          </a:bodyPr>
          <a:lstStyle/>
          <a:p>
            <a:r>
              <a:rPr lang="en-US" dirty="0"/>
              <a:t>Organization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5074" y="2725196"/>
            <a:ext cx="7833918" cy="1651522"/>
          </a:xfrm>
          <a:prstGeom prst="rect">
            <a:avLst/>
          </a:prstGeom>
        </p:spPr>
      </p:pic>
    </p:spTree>
    <p:extLst>
      <p:ext uri="{BB962C8B-B14F-4D97-AF65-F5344CB8AC3E}">
        <p14:creationId xmlns:p14="http://schemas.microsoft.com/office/powerpoint/2010/main" val="2543691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Meetings &amp; Sprints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6284" y="1165410"/>
            <a:ext cx="6471432" cy="3640181"/>
          </a:xfrm>
          <a:prstGeom prst="round2DiagRect">
            <a:avLst>
              <a:gd name="adj1" fmla="val 16667"/>
              <a:gd name="adj2" fmla="val 0"/>
            </a:avLst>
          </a:prstGeom>
          <a:ln/>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523293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3"/>
          <p:cNvSpPr txBox="1">
            <a:spLocks/>
          </p:cNvSpPr>
          <p:nvPr/>
        </p:nvSpPr>
        <p:spPr>
          <a:xfrm>
            <a:off x="311700" y="1645534"/>
            <a:ext cx="8520600" cy="3416400"/>
          </a:xfrm>
          <a:prstGeom prst="rect">
            <a:avLst/>
          </a:prstGeom>
          <a:solidFill>
            <a:srgbClr val="FEFCF7">
              <a:alpha val="80000"/>
            </a:srgbClr>
          </a:solidFill>
        </p:spPr>
        <p:txBody>
          <a:bodyPr vert="horz" lIns="91425" tIns="91425" rIns="91425" bIns="91425" rtlCol="0" anchor="t" anchorCtr="0">
            <a:noAutofit/>
          </a:bodyPr>
          <a:lstStyle>
            <a:lvl1pPr marL="240030" lvl="0" indent="-240030" algn="l" defTabSz="685800" rtl="0" eaLnBrk="1" latinLnBrk="0" hangingPunct="1">
              <a:lnSpc>
                <a:spcPct val="111000"/>
              </a:lnSpc>
              <a:spcBef>
                <a:spcPts val="0"/>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lvl="1" indent="-240030" algn="l" defTabSz="685800" rtl="0" eaLnBrk="1" latinLnBrk="0" hangingPunct="1">
              <a:lnSpc>
                <a:spcPct val="111000"/>
              </a:lnSpc>
              <a:spcBef>
                <a:spcPts val="0"/>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lvl="2" indent="-240030" algn="l" defTabSz="685800" rtl="0" eaLnBrk="1" latinLnBrk="0" hangingPunct="1">
              <a:lnSpc>
                <a:spcPct val="111000"/>
              </a:lnSpc>
              <a:spcBef>
                <a:spcPts val="0"/>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lvl="3" indent="-240030" algn="l" defTabSz="685800" rtl="0" eaLnBrk="1" latinLnBrk="0" hangingPunct="1">
              <a:lnSpc>
                <a:spcPct val="111000"/>
              </a:lnSpc>
              <a:spcBef>
                <a:spcPts val="0"/>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lvl="4" indent="-240030" algn="l" defTabSz="685800" rtl="0" eaLnBrk="1" latinLnBrk="0" hangingPunct="1">
              <a:lnSpc>
                <a:spcPct val="111000"/>
              </a:lnSpc>
              <a:spcBef>
                <a:spcPts val="0"/>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lvl="5"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lvl="6"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lvl="7"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lvl="8"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9pPr>
          </a:lstStyle>
          <a:p>
            <a:r>
              <a:rPr lang="en-US" sz="1800" dirty="0"/>
              <a:t>One of the difficult things about this project that came up in the sprints was the integration between backend code, database and GUI.</a:t>
            </a:r>
          </a:p>
          <a:p>
            <a:r>
              <a:rPr lang="en-US" sz="1800" dirty="0"/>
              <a:t>Animations for our simulation. We decided to just drop the simulation altogether.</a:t>
            </a:r>
          </a:p>
          <a:p>
            <a:r>
              <a:rPr lang="en-US" sz="1800" dirty="0"/>
              <a:t>Since everyone knew Java we started with that, but had difficulty finding a good way to integrate it efficiently in the web environment. During our incremental development through sprints, we switch to PHP and JavaScript for something much better, which produced better results and productivity in the long run. </a:t>
            </a:r>
          </a:p>
          <a:p>
            <a:r>
              <a:rPr lang="en-US" sz="1800" dirty="0"/>
              <a:t>Bugs in the website were squashed by Andy and Jae</a:t>
            </a:r>
          </a:p>
        </p:txBody>
      </p:sp>
      <p:sp>
        <p:nvSpPr>
          <p:cNvPr id="2" name="Title 1"/>
          <p:cNvSpPr>
            <a:spLocks noGrp="1"/>
          </p:cNvSpPr>
          <p:nvPr>
            <p:ph type="title"/>
          </p:nvPr>
        </p:nvSpPr>
        <p:spPr/>
        <p:txBody>
          <a:bodyPr>
            <a:normAutofit fontScale="90000"/>
          </a:bodyPr>
          <a:lstStyle/>
          <a:p>
            <a:r>
              <a:rPr lang="en-US" dirty="0"/>
              <a:t>Problems &amp; Solutions</a:t>
            </a:r>
          </a:p>
        </p:txBody>
      </p:sp>
    </p:spTree>
    <p:extLst>
      <p:ext uri="{BB962C8B-B14F-4D97-AF65-F5344CB8AC3E}">
        <p14:creationId xmlns:p14="http://schemas.microsoft.com/office/powerpoint/2010/main" val="2042828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63"/>
          <p:cNvSpPr txBox="1">
            <a:spLocks/>
          </p:cNvSpPr>
          <p:nvPr/>
        </p:nvSpPr>
        <p:spPr>
          <a:xfrm>
            <a:off x="311700" y="1645534"/>
            <a:ext cx="8520600" cy="3416400"/>
          </a:xfrm>
          <a:prstGeom prst="rect">
            <a:avLst/>
          </a:prstGeom>
          <a:solidFill>
            <a:srgbClr val="FEFCF7">
              <a:alpha val="80000"/>
            </a:srgbClr>
          </a:solidFill>
        </p:spPr>
        <p:txBody>
          <a:bodyPr vert="horz" lIns="91425" tIns="91425" rIns="91425" bIns="91425" rtlCol="0" anchor="t" anchorCtr="0">
            <a:noAutofit/>
          </a:bodyPr>
          <a:lstStyle>
            <a:lvl1pPr marL="240030" lvl="0" indent="-240030" algn="l" defTabSz="685800" rtl="0" eaLnBrk="1" latinLnBrk="0" hangingPunct="1">
              <a:lnSpc>
                <a:spcPct val="111000"/>
              </a:lnSpc>
              <a:spcBef>
                <a:spcPts val="0"/>
              </a:spcBef>
              <a:buFont typeface="Corbel" panose="020B0503020204020204" pitchFamily="34" charset="0"/>
              <a:buChar char="–"/>
              <a:defRPr sz="1500" kern="1200">
                <a:solidFill>
                  <a:schemeClr val="tx2">
                    <a:lumMod val="75000"/>
                    <a:lumOff val="25000"/>
                  </a:schemeClr>
                </a:solidFill>
                <a:latin typeface="+mn-lt"/>
                <a:ea typeface="+mn-ea"/>
                <a:cs typeface="+mn-cs"/>
              </a:defRPr>
            </a:lvl1pPr>
            <a:lvl2pPr marL="480060" lvl="1" indent="-240030" algn="l" defTabSz="685800" rtl="0" eaLnBrk="1" latinLnBrk="0" hangingPunct="1">
              <a:lnSpc>
                <a:spcPct val="111000"/>
              </a:lnSpc>
              <a:spcBef>
                <a:spcPts val="0"/>
              </a:spcBef>
              <a:buFont typeface="Corbel" panose="020B0503020204020204" pitchFamily="34" charset="0"/>
              <a:buChar char="–"/>
              <a:defRPr sz="1350" kern="1200">
                <a:solidFill>
                  <a:schemeClr val="tx2">
                    <a:lumMod val="75000"/>
                    <a:lumOff val="25000"/>
                  </a:schemeClr>
                </a:solidFill>
                <a:latin typeface="+mn-lt"/>
                <a:ea typeface="+mn-ea"/>
                <a:cs typeface="+mn-cs"/>
              </a:defRPr>
            </a:lvl2pPr>
            <a:lvl3pPr marL="720090" lvl="2" indent="-240030" algn="l" defTabSz="685800" rtl="0" eaLnBrk="1" latinLnBrk="0" hangingPunct="1">
              <a:lnSpc>
                <a:spcPct val="111000"/>
              </a:lnSpc>
              <a:spcBef>
                <a:spcPts val="0"/>
              </a:spcBef>
              <a:buFont typeface="Corbel" panose="020B0503020204020204" pitchFamily="34" charset="0"/>
              <a:buChar char="–"/>
              <a:defRPr sz="1200" i="1" kern="1200">
                <a:solidFill>
                  <a:schemeClr val="tx2">
                    <a:lumMod val="75000"/>
                    <a:lumOff val="25000"/>
                  </a:schemeClr>
                </a:solidFill>
                <a:latin typeface="+mn-lt"/>
                <a:ea typeface="+mn-ea"/>
                <a:cs typeface="+mn-cs"/>
              </a:defRPr>
            </a:lvl3pPr>
            <a:lvl4pPr marL="960120" lvl="3" indent="-240030" algn="l" defTabSz="685800" rtl="0" eaLnBrk="1" latinLnBrk="0" hangingPunct="1">
              <a:lnSpc>
                <a:spcPct val="111000"/>
              </a:lnSpc>
              <a:spcBef>
                <a:spcPts val="0"/>
              </a:spcBef>
              <a:buFont typeface="Corbel" panose="020B0503020204020204" pitchFamily="34" charset="0"/>
              <a:buChar char="–"/>
              <a:defRPr sz="1050" kern="1200">
                <a:solidFill>
                  <a:schemeClr val="tx2">
                    <a:lumMod val="75000"/>
                    <a:lumOff val="25000"/>
                  </a:schemeClr>
                </a:solidFill>
                <a:latin typeface="+mn-lt"/>
                <a:ea typeface="+mn-ea"/>
                <a:cs typeface="+mn-cs"/>
              </a:defRPr>
            </a:lvl4pPr>
            <a:lvl5pPr marL="1200150" lvl="4" indent="-240030" algn="l" defTabSz="685800" rtl="0" eaLnBrk="1" latinLnBrk="0" hangingPunct="1">
              <a:lnSpc>
                <a:spcPct val="111000"/>
              </a:lnSpc>
              <a:spcBef>
                <a:spcPts val="0"/>
              </a:spcBef>
              <a:buFont typeface="Corbel" panose="020B0503020204020204" pitchFamily="34" charset="0"/>
              <a:buChar char="–"/>
              <a:defRPr sz="1050" i="1" kern="1200">
                <a:solidFill>
                  <a:schemeClr val="tx2">
                    <a:lumMod val="75000"/>
                    <a:lumOff val="25000"/>
                  </a:schemeClr>
                </a:solidFill>
                <a:latin typeface="+mn-lt"/>
                <a:ea typeface="+mn-ea"/>
                <a:cs typeface="+mn-cs"/>
              </a:defRPr>
            </a:lvl5pPr>
            <a:lvl6pPr marL="1440180" lvl="5"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6pPr>
            <a:lvl7pPr marL="1680210" lvl="6"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7pPr>
            <a:lvl8pPr marL="1920240" lvl="7" indent="-240030" algn="l" defTabSz="685800" rtl="0" eaLnBrk="1" latinLnBrk="0" hangingPunct="1">
              <a:lnSpc>
                <a:spcPct val="111000"/>
              </a:lnSpc>
              <a:spcBef>
                <a:spcPts val="0"/>
              </a:spcBef>
              <a:buFont typeface="Corbel" panose="020B0503020204020204" pitchFamily="34" charset="0"/>
              <a:buChar char="–"/>
              <a:defRPr sz="1050" kern="1200">
                <a:solidFill>
                  <a:schemeClr val="accent1">
                    <a:lumMod val="75000"/>
                  </a:schemeClr>
                </a:solidFill>
                <a:latin typeface="+mn-lt"/>
                <a:ea typeface="+mn-ea"/>
                <a:cs typeface="+mn-cs"/>
              </a:defRPr>
            </a:lvl8pPr>
            <a:lvl9pPr marL="2160270" lvl="8" indent="-240030" algn="l" defTabSz="685800" rtl="0" eaLnBrk="1" latinLnBrk="0" hangingPunct="1">
              <a:lnSpc>
                <a:spcPct val="111000"/>
              </a:lnSpc>
              <a:spcBef>
                <a:spcPts val="0"/>
              </a:spcBef>
              <a:buFont typeface="Corbel" panose="020B0503020204020204" pitchFamily="34" charset="0"/>
              <a:buChar char="–"/>
              <a:defRPr sz="1050" i="1" kern="1200">
                <a:solidFill>
                  <a:schemeClr val="accent1">
                    <a:lumMod val="75000"/>
                  </a:schemeClr>
                </a:solidFill>
                <a:latin typeface="+mn-lt"/>
                <a:ea typeface="+mn-ea"/>
                <a:cs typeface="+mn-cs"/>
              </a:defRPr>
            </a:lvl9pPr>
          </a:lstStyle>
          <a:p>
            <a:pPr marL="0" indent="0">
              <a:buNone/>
            </a:pPr>
            <a:r>
              <a:rPr lang="en-US" sz="1800" dirty="0"/>
              <a:t>- A plant database repository in SQL, dropped simulation</a:t>
            </a:r>
          </a:p>
          <a:p>
            <a:pPr marL="0" indent="0">
              <a:buNone/>
            </a:pPr>
            <a:r>
              <a:rPr lang="en-US" sz="1800" dirty="0"/>
              <a:t>- Descriptions, values, and images are synced with Wikipedia's data and our plant  matching algorithm</a:t>
            </a:r>
          </a:p>
          <a:p>
            <a:pPr marL="0" indent="0">
              <a:buNone/>
            </a:pPr>
            <a:r>
              <a:rPr lang="en-US" sz="1800" dirty="0"/>
              <a:t>- Functional buttons, inputs, and ways to modify data</a:t>
            </a:r>
          </a:p>
          <a:p>
            <a:pPr marL="0" indent="0">
              <a:buNone/>
            </a:pPr>
            <a:r>
              <a:rPr lang="en-US" sz="1800" dirty="0"/>
              <a:t>- Scientific plant names, and other methods of data fetching from the wiki</a:t>
            </a:r>
          </a:p>
          <a:p>
            <a:pPr marL="0" indent="0">
              <a:buNone/>
            </a:pPr>
            <a:r>
              <a:rPr lang="en-US" sz="1800" dirty="0"/>
              <a:t>- A plant repository of saved user values</a:t>
            </a:r>
          </a:p>
          <a:p>
            <a:pPr marL="0" indent="0">
              <a:buNone/>
            </a:pPr>
            <a:r>
              <a:rPr lang="en-US" sz="1800" dirty="0"/>
              <a:t>- A login &amp; registry along with a functional Website</a:t>
            </a:r>
          </a:p>
          <a:p>
            <a:pPr marL="0" indent="0">
              <a:buNone/>
            </a:pPr>
            <a:r>
              <a:rPr lang="en-US" sz="1800" dirty="0"/>
              <a:t>- Fixed bugs with clean backend for future development and flexible code</a:t>
            </a:r>
          </a:p>
        </p:txBody>
      </p:sp>
      <p:sp>
        <p:nvSpPr>
          <p:cNvPr id="2" name="Title 1"/>
          <p:cNvSpPr>
            <a:spLocks noGrp="1"/>
          </p:cNvSpPr>
          <p:nvPr>
            <p:ph type="title"/>
          </p:nvPr>
        </p:nvSpPr>
        <p:spPr>
          <a:xfrm>
            <a:off x="311700" y="480884"/>
            <a:ext cx="8520600" cy="572700"/>
          </a:xfrm>
        </p:spPr>
        <p:txBody>
          <a:bodyPr>
            <a:normAutofit fontScale="90000"/>
          </a:bodyPr>
          <a:lstStyle/>
          <a:p>
            <a:r>
              <a:rPr lang="en-US" dirty="0"/>
              <a:t>Resulting Prototype</a:t>
            </a:r>
          </a:p>
        </p:txBody>
      </p:sp>
    </p:spTree>
    <p:extLst>
      <p:ext uri="{BB962C8B-B14F-4D97-AF65-F5344CB8AC3E}">
        <p14:creationId xmlns:p14="http://schemas.microsoft.com/office/powerpoint/2010/main" val="3505874680"/>
      </p:ext>
    </p:extLst>
  </p:cSld>
  <p:clrMapOvr>
    <a:masterClrMapping/>
  </p:clrMapOvr>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TM10001104[[fn=Feathered]]</Template>
  <TotalTime>709</TotalTime>
  <Words>423</Words>
  <Application>Microsoft Office PowerPoint</Application>
  <PresentationFormat>On-screen Show (16:9)</PresentationFormat>
  <Paragraphs>32</Paragraphs>
  <Slides>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Century Schoolbook</vt:lpstr>
      <vt:lpstr>Calibri</vt:lpstr>
      <vt:lpstr>Corbel</vt:lpstr>
      <vt:lpstr>Arial</vt:lpstr>
      <vt:lpstr>Proxima Nova</vt:lpstr>
      <vt:lpstr>Feathered</vt:lpstr>
      <vt:lpstr>Plant Sim</vt:lpstr>
      <vt:lpstr>Product Vision</vt:lpstr>
      <vt:lpstr>Execution</vt:lpstr>
      <vt:lpstr>Organization</vt:lpstr>
      <vt:lpstr>Meetings &amp; Sprints</vt:lpstr>
      <vt:lpstr>Problems &amp; Solutions</vt:lpstr>
      <vt:lpstr>Resulting Prototype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Plant Sim</dc:title>
  <dc:creator>era99</dc:creator>
  <cp:lastModifiedBy>Andy Tran</cp:lastModifiedBy>
  <cp:revision>28</cp:revision>
  <dcterms:modified xsi:type="dcterms:W3CDTF">2016-08-17T09:45:34Z</dcterms:modified>
</cp:coreProperties>
</file>